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8"/>
  </p:notesMasterIdLst>
  <p:sldIdLst>
    <p:sldId id="286" r:id="rId2"/>
    <p:sldId id="1615" r:id="rId3"/>
    <p:sldId id="1616" r:id="rId4"/>
    <p:sldId id="1618" r:id="rId5"/>
    <p:sldId id="1505" r:id="rId6"/>
    <p:sldId id="1621" r:id="rId7"/>
    <p:sldId id="1510" r:id="rId8"/>
    <p:sldId id="1626" r:id="rId9"/>
    <p:sldId id="1627" r:id="rId10"/>
    <p:sldId id="291" r:id="rId11"/>
    <p:sldId id="1522" r:id="rId12"/>
    <p:sldId id="1557" r:id="rId13"/>
    <p:sldId id="1516" r:id="rId14"/>
    <p:sldId id="1452" r:id="rId15"/>
    <p:sldId id="1630" r:id="rId16"/>
    <p:sldId id="1633" r:id="rId17"/>
    <p:sldId id="1598" r:id="rId18"/>
    <p:sldId id="1463" r:id="rId19"/>
    <p:sldId id="1635" r:id="rId20"/>
    <p:sldId id="1636" r:id="rId21"/>
    <p:sldId id="1466" r:id="rId22"/>
    <p:sldId id="1637" r:id="rId23"/>
    <p:sldId id="1639" r:id="rId24"/>
    <p:sldId id="1641" r:id="rId25"/>
    <p:sldId id="1643" r:id="rId26"/>
    <p:sldId id="1647" r:id="rId27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29"/>
      <p:italic r:id="rId29"/>
      <p:boldItalic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Open Sans" panose="020B0606030504020204" pitchFamily="34" charset="0"/>
      <p:regular r:id="rId29"/>
      <p:bold r:id="rId29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7E4"/>
    <a:srgbClr val="004685"/>
    <a:srgbClr val="7F7F7F"/>
    <a:srgbClr val="016CB5"/>
    <a:srgbClr val="008438"/>
    <a:srgbClr val="001B52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92"/>
    <p:restoredTop sz="94721"/>
  </p:normalViewPr>
  <p:slideViewPr>
    <p:cSldViewPr snapToGrid="0" snapToObjects="1">
      <p:cViewPr varScale="1">
        <p:scale>
          <a:sx n="112" d="100"/>
          <a:sy n="112" d="100"/>
        </p:scale>
        <p:origin x="8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NUL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309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957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99200" y="6536696"/>
            <a:ext cx="4775200" cy="291457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dirty="0"/>
              <a:t>Transforming Business Through Customer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16112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40249"/>
            <a:ext cx="9144000" cy="176971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04754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8A42E-F439-4B46-A8AA-9FFB3C778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500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270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12/17/20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etbrains.com/pycharm/download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reference/index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jupyter.org/install.html" TargetMode="External"/><Relationship Id="rId2" Type="http://schemas.openxmlformats.org/officeDocument/2006/relationships/hyperlink" Target="https://www.anaconda.com/products/individua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90CC3-920E-AE44-AA0F-36BB64BEC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</a:t>
            </a:r>
            <a:r>
              <a:rPr lang="en-US"/>
              <a:t>Krakowsky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35C3A-9722-CE4B-9F3B-D5426B848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Introduction to Programming &amp; Python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C9547D1-9E34-AE4F-BD97-068BDB8841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50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FFC11-3AE0-904A-99CA-F97D13C96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3000" dirty="0"/>
              <a:t>Using </a:t>
            </a:r>
            <a:r>
              <a:rPr lang="en-US" sz="3000" dirty="0" err="1"/>
              <a:t>Jupyter</a:t>
            </a:r>
            <a:r>
              <a:rPr lang="en-US" sz="3000" dirty="0"/>
              <a:t> Notebook – Keyboard Shortcuts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B01DA-5AC9-BF40-87A5-76FCF1950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798219"/>
          </a:xfrm>
        </p:spPr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To execute code in a cell in a notebook</a:t>
            </a:r>
            <a:br>
              <a:rPr lang="en-US" dirty="0"/>
            </a:br>
            <a:r>
              <a:rPr lang="en-US" dirty="0"/>
              <a:t>Select the cell and press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CTRL + Enter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To execute code in a cell in a notebook, and select the next cell</a:t>
            </a:r>
            <a:br>
              <a:rPr lang="en-US" i="1" dirty="0"/>
            </a:br>
            <a:r>
              <a:rPr lang="en-US" dirty="0"/>
              <a:t>Select the cell and press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Shift + Enter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To insert a cell above</a:t>
            </a:r>
            <a:br>
              <a:rPr lang="en-US" dirty="0"/>
            </a:br>
            <a:r>
              <a:rPr lang="en-US" dirty="0"/>
              <a:t>Select the cell and press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To insert a cell below</a:t>
            </a:r>
            <a:br>
              <a:rPr lang="en-US" dirty="0"/>
            </a:br>
            <a:r>
              <a:rPr lang="en-US" dirty="0"/>
              <a:t>Select the cell and press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To delete a cell</a:t>
            </a:r>
            <a:br>
              <a:rPr lang="en-US" dirty="0"/>
            </a:br>
            <a:r>
              <a:rPr lang="en-US" dirty="0"/>
              <a:t>Select the cell and press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To get help with </a:t>
            </a:r>
            <a:r>
              <a:rPr lang="en-US" dirty="0" err="1"/>
              <a:t>Jupyter</a:t>
            </a:r>
            <a:r>
              <a:rPr lang="en-US" dirty="0"/>
              <a:t> Notebook (Keyboard shortcuts)</a:t>
            </a:r>
            <a:br>
              <a:rPr lang="en-US" dirty="0"/>
            </a:br>
            <a:r>
              <a:rPr lang="en-US" dirty="0"/>
              <a:t>Anywhere outside of a cell, press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To get help with a Python function</a:t>
            </a:r>
            <a:br>
              <a:rPr lang="en-US" dirty="0"/>
            </a:br>
            <a:r>
              <a:rPr lang="en-US" dirty="0"/>
              <a:t>Put cursor inside parenthesis of function, and press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Shift + Tab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446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Using Jupyter Notebook </a:t>
            </a:r>
            <a:r>
              <a:rPr lang="mr-IN" sz="3000" dirty="0"/>
              <a:t>–</a:t>
            </a:r>
            <a:r>
              <a:rPr lang="en-US" sz="3000" dirty="0"/>
              <a:t> Exporting a Python Script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It</a:t>
            </a:r>
            <a:r>
              <a:rPr lang="mr-IN" dirty="0"/>
              <a:t>’</a:t>
            </a:r>
            <a:r>
              <a:rPr lang="en-US" dirty="0"/>
              <a:t>s normal to write, run, and maintain all of your code in a </a:t>
            </a:r>
            <a:r>
              <a:rPr lang="en-US" dirty="0">
                <a:solidFill>
                  <a:srgbClr val="0087E4"/>
                </a:solidFill>
              </a:rPr>
              <a:t>Jupyter Notebook file (.</a:t>
            </a:r>
            <a:r>
              <a:rPr lang="en-US" dirty="0" err="1">
                <a:solidFill>
                  <a:srgbClr val="0087E4"/>
                </a:solidFill>
              </a:rPr>
              <a:t>ipynb</a:t>
            </a:r>
            <a:r>
              <a:rPr lang="en-US" dirty="0">
                <a:solidFill>
                  <a:srgbClr val="0087E4"/>
                </a:solidFill>
              </a:rPr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That said, you CAN export a Python script (.</a:t>
            </a:r>
            <a:r>
              <a:rPr lang="en-US" dirty="0" err="1"/>
              <a:t>py</a:t>
            </a:r>
            <a:r>
              <a:rPr lang="en-US" dirty="0"/>
              <a:t>) from a notebook file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Go to “File” --&gt; “Download As” </a:t>
            </a:r>
            <a:r>
              <a:rPr lang="en-US" dirty="0">
                <a:solidFill>
                  <a:srgbClr val="004685"/>
                </a:solidFill>
                <a:sym typeface="Wingdings"/>
              </a:rPr>
              <a:t> “Python (.</a:t>
            </a:r>
            <a:r>
              <a:rPr lang="en-US" dirty="0" err="1">
                <a:solidFill>
                  <a:srgbClr val="004685"/>
                </a:solidFill>
                <a:sym typeface="Wingdings"/>
              </a:rPr>
              <a:t>py</a:t>
            </a:r>
            <a:r>
              <a:rPr lang="en-US" dirty="0">
                <a:solidFill>
                  <a:srgbClr val="004685"/>
                </a:solidFill>
                <a:sym typeface="Wingdings"/>
              </a:rPr>
              <a:t>)”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rgbClr val="004685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27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Python Help </a:t>
            </a:r>
            <a:r>
              <a:rPr lang="mr-IN" sz="3000" dirty="0"/>
              <a:t>–</a:t>
            </a:r>
            <a:r>
              <a:rPr lang="en-US" sz="3000" dirty="0"/>
              <a:t> Other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68F9C-DD29-5C47-BAD7-8F81B0001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9832065" cy="4169394"/>
          </a:xfrm>
        </p:spPr>
        <p:txBody>
          <a:bodyPr/>
          <a:lstStyle/>
          <a:p>
            <a:r>
              <a:rPr lang="en-US" dirty="0">
                <a:sym typeface="Wingdings"/>
              </a:rPr>
              <a:t>Other Python Tools (IDEs)</a:t>
            </a:r>
          </a:p>
          <a:p>
            <a:pPr lvl="1">
              <a:buFontTx/>
              <a:buChar char="-"/>
            </a:pPr>
            <a:r>
              <a:rPr lang="en-US" dirty="0">
                <a:sym typeface="Wingdings"/>
              </a:rPr>
              <a:t>PyCharm: </a:t>
            </a:r>
            <a:r>
              <a:rPr lang="en-US" dirty="0">
                <a:solidFill>
                  <a:srgbClr val="004685"/>
                </a:solidFill>
                <a:sym typeface="Wingdings"/>
              </a:rPr>
              <a:t>Python IDE</a:t>
            </a:r>
          </a:p>
          <a:p>
            <a:pPr lvl="2">
              <a:buFontTx/>
              <a:buChar char="-"/>
            </a:pPr>
            <a:r>
              <a:rPr lang="en-US" dirty="0">
                <a:solidFill>
                  <a:schemeClr val="accent1"/>
                </a:solidFill>
                <a:sym typeface="Wingding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https://www.jetbrains.com/pycharm/download/</a:t>
            </a:r>
            <a:endParaRPr lang="en-US" dirty="0">
              <a:solidFill>
                <a:schemeClr val="accent1"/>
              </a:solidFill>
              <a:sym typeface="Wingdings"/>
            </a:endParaRPr>
          </a:p>
          <a:p>
            <a:pPr lvl="2">
              <a:buFontTx/>
              <a:buChar char="-"/>
            </a:pPr>
            <a:r>
              <a:rPr lang="en-US" dirty="0">
                <a:sym typeface="Wingdings"/>
              </a:rPr>
              <a:t>We’ll use this too!</a:t>
            </a:r>
          </a:p>
          <a:p>
            <a:pPr lvl="1">
              <a:buFontTx/>
              <a:buChar char="-"/>
            </a:pPr>
            <a:r>
              <a:rPr lang="en-US" dirty="0"/>
              <a:t>Eclipse with </a:t>
            </a:r>
            <a:r>
              <a:rPr lang="en-US" dirty="0" err="1"/>
              <a:t>PyDev</a:t>
            </a:r>
            <a:r>
              <a:rPr lang="en-US" dirty="0"/>
              <a:t>: </a:t>
            </a:r>
            <a:r>
              <a:rPr lang="en-US" dirty="0">
                <a:solidFill>
                  <a:srgbClr val="004685"/>
                </a:solidFill>
              </a:rPr>
              <a:t>Python IDE for Eclipse</a:t>
            </a:r>
          </a:p>
          <a:p>
            <a:pPr lvl="1">
              <a:buFontTx/>
              <a:buChar char="-"/>
            </a:pPr>
            <a:r>
              <a:rPr lang="en-US" dirty="0" err="1"/>
              <a:t>Repl.it</a:t>
            </a:r>
            <a:r>
              <a:rPr lang="en-US" dirty="0"/>
              <a:t>: </a:t>
            </a:r>
            <a:r>
              <a:rPr lang="en-US" dirty="0">
                <a:solidFill>
                  <a:srgbClr val="004685"/>
                </a:solidFill>
              </a:rPr>
              <a:t>Online editor and interpreter for Python (and other languages)</a:t>
            </a:r>
          </a:p>
          <a:p>
            <a:pPr lvl="1">
              <a:buFontTx/>
              <a:buChar char="-"/>
            </a:pPr>
            <a:r>
              <a:rPr lang="en-US" dirty="0"/>
              <a:t>Text Editors: </a:t>
            </a:r>
            <a:r>
              <a:rPr lang="en-US" dirty="0">
                <a:solidFill>
                  <a:srgbClr val="004685"/>
                </a:solidFill>
              </a:rPr>
              <a:t>Emacs, VI, Sublime, etc.</a:t>
            </a:r>
          </a:p>
          <a:p>
            <a:pPr lvl="1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  <a:p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92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Python Help </a:t>
            </a:r>
            <a:r>
              <a:rPr lang="mr-IN" sz="3000" dirty="0"/>
              <a:t>–</a:t>
            </a:r>
            <a:r>
              <a:rPr lang="en-US" sz="3000" dirty="0"/>
              <a:t> Language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71BF9-E6C8-1F41-87AE-C7B74DAC7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428434"/>
          </a:xfrm>
        </p:spPr>
        <p:txBody>
          <a:bodyPr/>
          <a:lstStyle/>
          <a:p>
            <a:r>
              <a:rPr lang="en-US" dirty="0">
                <a:solidFill>
                  <a:srgbClr val="004785"/>
                </a:solidFill>
                <a:sym typeface="Wingdings"/>
              </a:rPr>
              <a:t>Python Language Resources</a:t>
            </a:r>
          </a:p>
          <a:p>
            <a:pPr lvl="1">
              <a:buFontTx/>
              <a:buChar char="-"/>
            </a:pPr>
            <a:r>
              <a:rPr lang="en-US" dirty="0">
                <a:sym typeface="Wingdings"/>
              </a:rPr>
              <a:t>Python Language Reference: </a:t>
            </a:r>
            <a:r>
              <a:rPr lang="en-US" dirty="0">
                <a:solidFill>
                  <a:schemeClr val="accent1"/>
                </a:solidFill>
                <a:sym typeface="Wingding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https://docs.python.org/3/reference/index.html</a:t>
            </a:r>
            <a:endParaRPr lang="en-US" dirty="0">
              <a:solidFill>
                <a:schemeClr val="accent1"/>
              </a:solidFill>
              <a:sym typeface="Wingdings"/>
            </a:endParaRPr>
          </a:p>
          <a:p>
            <a:pPr lvl="1">
              <a:buFontTx/>
              <a:buChar char="-"/>
            </a:pPr>
            <a:endParaRPr lang="en-US" dirty="0">
              <a:sym typeface="Wingdings"/>
            </a:endParaRPr>
          </a:p>
          <a:p>
            <a:pPr lvl="1"/>
            <a:endParaRPr lang="en-US" dirty="0">
              <a:sym typeface="Wingdings"/>
            </a:endParaRPr>
          </a:p>
          <a:p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85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EE8D80-158E-B34B-A113-0D712A3D2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415" y="2908763"/>
            <a:ext cx="10263170" cy="734849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/>
              <a:t>Python Language</a:t>
            </a:r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90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How Do I Write Python?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lvl="1" indent="-285750">
              <a:spcBef>
                <a:spcPts val="8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Use the most basic Python </a:t>
            </a:r>
            <a:r>
              <a:rPr lang="en-US" i="1" dirty="0">
                <a:solidFill>
                  <a:srgbClr val="004685"/>
                </a:solidFill>
              </a:rPr>
              <a:t>print</a:t>
            </a:r>
            <a:r>
              <a:rPr lang="en-US" dirty="0">
                <a:solidFill>
                  <a:srgbClr val="004685"/>
                </a:solidFill>
              </a:rPr>
              <a:t> command to output to the console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print(“Hello World!”)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print(‘Hello World in single quotes’)</a:t>
            </a:r>
          </a:p>
          <a:p>
            <a:pPr marL="285750" lvl="1" indent="-285750">
              <a:spcBef>
                <a:spcPts val="8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You can concatenate (link together) characters and strings using the </a:t>
            </a:r>
            <a:r>
              <a:rPr lang="en-US" i="1" dirty="0">
                <a:solidFill>
                  <a:srgbClr val="004685"/>
                </a:solidFill>
              </a:rPr>
              <a:t>print</a:t>
            </a:r>
            <a:r>
              <a:rPr lang="en-US" dirty="0">
                <a:solidFill>
                  <a:srgbClr val="004685"/>
                </a:solidFill>
              </a:rPr>
              <a:t> command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print(‘Today’, ‘is a good day!’)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Change what ends the print statement.  (This is normally ‘\n’, i.e. new line)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print(‘Good morning,’, end = ‘ ‘)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print(‘Brandon!’)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Specify the separator between arguments to print.  (This is normally ‘ ‘, i.e. single space)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print(‘Good night’, ‘Brandon’,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sep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‘, ‘)</a:t>
            </a:r>
          </a:p>
          <a:p>
            <a:pPr marL="285750" indent="-285750">
              <a:buFont typeface="Arial"/>
              <a:buChar char="•"/>
            </a:pPr>
            <a:endParaRPr lang="en-US" i="1" dirty="0">
              <a:solidFill>
                <a:srgbClr val="004785"/>
              </a:solidFill>
            </a:endParaRP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140735" y="5291528"/>
            <a:ext cx="7924800" cy="389850"/>
          </a:xfrm>
          <a:prstGeom prst="rect">
            <a:avLst/>
          </a:prstGeom>
        </p:spPr>
        <p:txBody>
          <a:bodyPr vert="horz" lIns="0" tIns="45720" rIns="0" bIns="45720" rtlCol="0">
            <a:sp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800"/>
              </a:spcBef>
              <a:spcAft>
                <a:spcPts val="200"/>
              </a:spcAft>
              <a:buFont typeface="Arial" panose="020B0604020202020204" pitchFamily="34" charset="0"/>
              <a:buNone/>
              <a:defRPr sz="1600" b="1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rgbClr val="004785"/>
                </a:solidFill>
              </a:rPr>
              <a:t>Note: Commands in </a:t>
            </a:r>
            <a:r>
              <a:rPr lang="en-US" i="1" dirty="0">
                <a:solidFill>
                  <a:srgbClr val="0087E4"/>
                </a:solidFill>
              </a:rPr>
              <a:t>light blue </a:t>
            </a:r>
            <a:r>
              <a:rPr lang="en-US" i="1" dirty="0">
                <a:solidFill>
                  <a:srgbClr val="004785"/>
                </a:solidFill>
              </a:rPr>
              <a:t>can be typed directly into a Jupyter Notebook file</a:t>
            </a:r>
          </a:p>
        </p:txBody>
      </p:sp>
    </p:spTree>
    <p:extLst>
      <p:ext uri="{BB962C8B-B14F-4D97-AF65-F5344CB8AC3E}">
        <p14:creationId xmlns:p14="http://schemas.microsoft.com/office/powerpoint/2010/main" val="3057239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Basic Data Types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1">
              <a:spcBef>
                <a:spcPts val="800"/>
              </a:spcBef>
              <a:spcAft>
                <a:spcPts val="200"/>
              </a:spcAft>
            </a:pPr>
            <a:r>
              <a:rPr lang="en-US" dirty="0">
                <a:solidFill>
                  <a:srgbClr val="004685"/>
                </a:solidFill>
              </a:rPr>
              <a:t>Every value has a </a:t>
            </a:r>
            <a:r>
              <a:rPr lang="en-US" i="1" dirty="0">
                <a:solidFill>
                  <a:srgbClr val="004685"/>
                </a:solidFill>
              </a:rPr>
              <a:t>type</a:t>
            </a:r>
            <a:r>
              <a:rPr lang="en-US" dirty="0">
                <a:solidFill>
                  <a:srgbClr val="004685"/>
                </a:solidFill>
              </a:rPr>
              <a:t> associated with it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Integer (</a:t>
            </a:r>
            <a:r>
              <a:rPr lang="en-US" dirty="0" err="1"/>
              <a:t>int</a:t>
            </a:r>
            <a:r>
              <a:rPr lang="en-US" dirty="0"/>
              <a:t>): Positive or negative whole number with no decimal points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-1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You can do math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 + 3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–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6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 * 3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Remember the order of operations.  You can use parentheses ()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 + 5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–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 * 6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 + 5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–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2) * 6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Use the </a:t>
            </a:r>
            <a:r>
              <a:rPr lang="en-US" i="1" dirty="0"/>
              <a:t>type</a:t>
            </a:r>
            <a:r>
              <a:rPr lang="en-US" dirty="0"/>
              <a:t> command to test if an object is an </a:t>
            </a:r>
            <a:r>
              <a:rPr lang="en-US" i="1" dirty="0" err="1"/>
              <a:t>int</a:t>
            </a:r>
            <a:br>
              <a:rPr lang="en-US" i="1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type(99)</a:t>
            </a:r>
          </a:p>
          <a:p>
            <a:pPr marL="228600" lvl="1" indent="0">
              <a:buNone/>
            </a:pP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007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Basic Data Types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Float (float): A positive or negative number that contains a decimal point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1.3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23.0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-5.1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 * 3.5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7 / 2.0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mr-IN" dirty="0">
              <a:solidFill>
                <a:srgbClr val="0087E4"/>
              </a:solidFill>
              <a:latin typeface="Consolas" panose="020B0609020204030204" pitchFamily="49" charset="0"/>
              <a:cs typeface="Arial (Body)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cs typeface="Arial (Body)"/>
              </a:rPr>
              <a:t>Tes</a:t>
            </a:r>
            <a:r>
              <a:rPr lang="en-US" dirty="0"/>
              <a:t>t if an object is a </a:t>
            </a:r>
            <a:r>
              <a:rPr lang="en-US" i="1" dirty="0"/>
              <a:t>float</a:t>
            </a:r>
            <a:br>
              <a:rPr lang="en-US" i="1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type(0.1)</a:t>
            </a:r>
          </a:p>
          <a:p>
            <a:pPr marL="228600" lvl="1" indent="0">
              <a:buNone/>
            </a:pPr>
            <a:endParaRPr lang="en-US" dirty="0">
              <a:solidFill>
                <a:srgbClr val="558ED5"/>
              </a:solidFill>
            </a:endParaRPr>
          </a:p>
          <a:p>
            <a:pPr marL="228600" lvl="1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0499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Basic Data Types - Arithmetic Operators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Arithmetic operators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+ </a:t>
            </a:r>
            <a:r>
              <a:rPr lang="en-US" dirty="0"/>
              <a:t>addition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- </a:t>
            </a:r>
            <a:r>
              <a:rPr lang="en-US" dirty="0"/>
              <a:t>subtraction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* </a:t>
            </a:r>
            <a:r>
              <a:rPr lang="en-US" dirty="0"/>
              <a:t>multiplication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/ </a:t>
            </a:r>
            <a:r>
              <a:rPr lang="en-US" dirty="0"/>
              <a:t>division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//</a:t>
            </a:r>
            <a:r>
              <a:rPr lang="en-US" dirty="0"/>
              <a:t> integer division, divides and returns the largest whole number, discarding the fractional result (ex. 3 // 2  =  1)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**</a:t>
            </a:r>
            <a:r>
              <a:rPr lang="en-US" dirty="0"/>
              <a:t> exponent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% </a:t>
            </a:r>
            <a:r>
              <a:rPr lang="en-US" dirty="0"/>
              <a:t>modulus, divides and returns the remainder (ex. 7 % 5  =  2)</a:t>
            </a:r>
          </a:p>
          <a:p>
            <a:pPr marL="228600" lvl="1" indent="0">
              <a:buNone/>
            </a:pPr>
            <a:endParaRPr lang="en-US" dirty="0">
              <a:solidFill>
                <a:srgbClr val="0046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044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Basic Data Types - Division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lvl="1" indent="-285750">
              <a:spcBef>
                <a:spcPts val="8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Division: Divides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3 / 2 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3.1 / 2 </a:t>
            </a:r>
          </a:p>
          <a:p>
            <a:pPr marL="285750" lvl="1" indent="-285750">
              <a:spcBef>
                <a:spcPts val="8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Integer division: Divides and returns the largest whole number, discarding the fractional result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3 // 2 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3.1 // 2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Modulus: Divides and returns </a:t>
            </a:r>
            <a:r>
              <a:rPr lang="en-US" i="1" dirty="0"/>
              <a:t>remainder</a:t>
            </a:r>
            <a:r>
              <a:rPr lang="en-US" dirty="0"/>
              <a:t>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3 % 2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4 % 2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3.1 % 2</a:t>
            </a:r>
          </a:p>
          <a:p>
            <a:pPr marL="228600" lvl="1" indent="0">
              <a:buNone/>
            </a:pP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63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What is Programming?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 </a:t>
            </a:r>
            <a:r>
              <a:rPr lang="en-US" i="1" dirty="0"/>
              <a:t>program</a:t>
            </a:r>
            <a:r>
              <a:rPr lang="en-US" dirty="0"/>
              <a:t> is a collection of instructions that performs a specific task (or set of tasks) when executed</a:t>
            </a:r>
          </a:p>
          <a:p>
            <a:pPr marL="285750" indent="-285750">
              <a:buFont typeface="Arial"/>
              <a:buChar char="•"/>
            </a:pPr>
            <a:r>
              <a:rPr lang="en-US" i="1" dirty="0"/>
              <a:t>Programming</a:t>
            </a:r>
            <a:r>
              <a:rPr lang="en-US" dirty="0"/>
              <a:t> is a way of specifying (or writing) the instructions</a:t>
            </a:r>
          </a:p>
          <a:p>
            <a:pPr marL="285750" indent="-285750">
              <a:buFont typeface="Arial"/>
              <a:buChar char="•"/>
            </a:pPr>
            <a:r>
              <a:rPr lang="en-US" i="1" dirty="0"/>
              <a:t>Programming languages </a:t>
            </a:r>
            <a:r>
              <a:rPr lang="en-US" dirty="0"/>
              <a:t>vary in many ways: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Syntax: Structure or grammar of the language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Semantics: Meaning of the code.  What will it do when I run it?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Speed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Memory management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Etc.</a:t>
            </a:r>
          </a:p>
          <a:p>
            <a:pPr lvl="1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355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Basic Data Types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Boolean (</a:t>
            </a:r>
            <a:r>
              <a:rPr lang="en-US" dirty="0" err="1"/>
              <a:t>bool</a:t>
            </a:r>
            <a:r>
              <a:rPr lang="en-US" dirty="0"/>
              <a:t>): True or False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 == 2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 &lt; 2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1.2 &gt;= 1.2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‘Car’ == ‘Car’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‘Car’ == ‘car’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‘1’ == 1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‘1’ != 1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Every object in Python has a </a:t>
            </a:r>
            <a:r>
              <a:rPr lang="en-US" dirty="0" err="1"/>
              <a:t>boolean</a:t>
            </a:r>
            <a:r>
              <a:rPr lang="en-US" dirty="0"/>
              <a:t> value.  Test if an object is True or False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(False)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(True)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(7)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(7 == 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27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Basic Data Types - Comparison Operators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Comparison operators compare values and determine their relationship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== </a:t>
            </a:r>
            <a:r>
              <a:rPr lang="en-US" dirty="0"/>
              <a:t>equal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!= </a:t>
            </a:r>
            <a:r>
              <a:rPr lang="en-US" dirty="0"/>
              <a:t>not equal (can also use </a:t>
            </a:r>
            <a:r>
              <a:rPr lang="en-US" dirty="0">
                <a:solidFill>
                  <a:srgbClr val="0087E4"/>
                </a:solidFill>
              </a:rPr>
              <a:t>&lt;&gt;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&lt;</a:t>
            </a:r>
            <a:r>
              <a:rPr lang="en-US" dirty="0"/>
              <a:t> less than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&gt;</a:t>
            </a:r>
            <a:r>
              <a:rPr lang="en-US" dirty="0"/>
              <a:t> greater than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&lt;=</a:t>
            </a:r>
            <a:r>
              <a:rPr lang="en-US" dirty="0"/>
              <a:t> less than or equal to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</a:rPr>
              <a:t>&gt;= </a:t>
            </a:r>
            <a:r>
              <a:rPr lang="en-US" dirty="0"/>
              <a:t>greater than or equal to</a:t>
            </a:r>
          </a:p>
          <a:p>
            <a:pPr marL="228600" lvl="1" indent="0">
              <a:buNone/>
            </a:pPr>
            <a:endParaRPr lang="en-US" dirty="0">
              <a:solidFill>
                <a:srgbClr val="558ED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42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B1002B"/>
                </a:solidFill>
              </a:rPr>
              <a:t>Basic Data Types</a:t>
            </a:r>
            <a:endParaRPr lang="en-US" sz="30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How do we know that </a:t>
            </a:r>
            <a:r>
              <a:rPr lang="en-US" dirty="0">
                <a:solidFill>
                  <a:srgbClr val="0087E4"/>
                </a:solidFill>
              </a:rPr>
              <a:t>500002</a:t>
            </a:r>
            <a:r>
              <a:rPr lang="en-US" dirty="0"/>
              <a:t> is an even number?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500002 % 2 == 0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Is </a:t>
            </a:r>
            <a:r>
              <a:rPr lang="en-US" dirty="0">
                <a:solidFill>
                  <a:srgbClr val="0087E4"/>
                </a:solidFill>
              </a:rPr>
              <a:t>500003</a:t>
            </a:r>
            <a:r>
              <a:rPr lang="en-US" dirty="0"/>
              <a:t> odd?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500003 % 2 &gt;= 1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75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Basic Data Types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String (</a:t>
            </a:r>
            <a:r>
              <a:rPr lang="en-US" dirty="0" err="1"/>
              <a:t>str</a:t>
            </a:r>
            <a:r>
              <a:rPr lang="en-US" dirty="0"/>
              <a:t>): Characters enclosed within single or double quotes </a:t>
            </a:r>
            <a:br>
              <a:rPr lang="en-US" dirty="0">
                <a:solidFill>
                  <a:srgbClr val="558ED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‘Nice!’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‘Nice’ == “Nice”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Concatenate (link together) characters and strings using a </a:t>
            </a:r>
            <a:r>
              <a:rPr lang="en-US" dirty="0">
                <a:solidFill>
                  <a:srgbClr val="558ED5"/>
                </a:solidFill>
              </a:rPr>
              <a:t>+</a:t>
            </a:r>
            <a:br>
              <a:rPr lang="en-US" dirty="0">
                <a:solidFill>
                  <a:srgbClr val="558ED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‘Wow!’ + ‘ Python is cool!’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Test if an object is a </a:t>
            </a:r>
            <a:r>
              <a:rPr lang="en-US" i="1" dirty="0" err="1"/>
              <a:t>str</a:t>
            </a:r>
            <a:br>
              <a:rPr lang="en-US" i="1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type(‘yes’)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type(“103”)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type(103)</a:t>
            </a:r>
          </a:p>
          <a:p>
            <a:pPr marL="228600" lvl="1" indent="0">
              <a:buNone/>
            </a:pPr>
            <a:endParaRPr lang="en-US" dirty="0">
              <a:solidFill>
                <a:schemeClr val="accent4"/>
              </a:solidFill>
            </a:endParaRPr>
          </a:p>
          <a:p>
            <a:pPr marL="228600" lvl="1" indent="0">
              <a:buNone/>
            </a:pPr>
            <a:endParaRPr lang="en-US" dirty="0">
              <a:solidFill>
                <a:srgbClr val="558ED5"/>
              </a:solidFill>
            </a:endParaRPr>
          </a:p>
          <a:p>
            <a:pPr marL="228600" lvl="1" indent="0">
              <a:buNone/>
            </a:pPr>
            <a:endParaRPr lang="en-US" dirty="0">
              <a:solidFill>
                <a:srgbClr val="558ED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9269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Basic Data Types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Printing multiple strings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print(‘Name:’, ‘Brandon’, ‘Krakowsky’)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Printing a concatenated string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print(‘Name: ‘ + ‘Brandon’ + ‘ Krakowsky’)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Printing strings with special characters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print(‘Brandon\’s last name is Krakowsky’)</a:t>
            </a:r>
            <a:br>
              <a:rPr lang="en-US" dirty="0"/>
            </a:br>
            <a:r>
              <a:rPr lang="en-US" dirty="0"/>
              <a:t>- In Python strings, the backslash (\) is a special character, also called the "escape" character</a:t>
            </a:r>
            <a:br>
              <a:rPr lang="en-US" dirty="0"/>
            </a:br>
            <a:r>
              <a:rPr lang="en-US" dirty="0"/>
              <a:t>- Prefixing a special character (e.g. single quote) with a backslash (\) turns it into an ordinary character</a:t>
            </a:r>
          </a:p>
          <a:p>
            <a:pPr marL="228600" lvl="1" indent="0">
              <a:buNone/>
            </a:pPr>
            <a:endParaRPr lang="en-US" dirty="0">
              <a:solidFill>
                <a:srgbClr val="0046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429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Basic Data Types - Casting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Converting from one data type to another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12374/621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Did you get something like </a:t>
            </a:r>
            <a:r>
              <a:rPr lang="en-US" dirty="0">
                <a:solidFill>
                  <a:srgbClr val="0087E4"/>
                </a:solidFill>
              </a:rPr>
              <a:t>19.92592…</a:t>
            </a:r>
            <a:r>
              <a:rPr lang="en-US" dirty="0"/>
              <a:t>?  What if you cast it to an </a:t>
            </a:r>
            <a:r>
              <a:rPr lang="en-US" i="1" dirty="0"/>
              <a:t>integer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(12374/621)</a:t>
            </a:r>
            <a:br>
              <a:rPr lang="en-US" dirty="0"/>
            </a:br>
            <a:r>
              <a:rPr lang="en-US" dirty="0"/>
              <a:t>- Be careful, it will round DOWN the value to the nearest </a:t>
            </a:r>
            <a:r>
              <a:rPr lang="en-US" i="1" dirty="0"/>
              <a:t>integer</a:t>
            </a:r>
            <a:r>
              <a:rPr lang="en-US" dirty="0"/>
              <a:t>!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If you really want to round a </a:t>
            </a:r>
            <a:r>
              <a:rPr lang="en-US" i="1" dirty="0"/>
              <a:t>float</a:t>
            </a:r>
            <a:r>
              <a:rPr lang="en-US" dirty="0"/>
              <a:t> to the nearest </a:t>
            </a:r>
            <a:r>
              <a:rPr lang="en-US" i="1" dirty="0"/>
              <a:t>integer</a:t>
            </a:r>
            <a:r>
              <a:rPr lang="en-US" dirty="0"/>
              <a:t>, you can use Python’s built-in </a:t>
            </a:r>
            <a:r>
              <a:rPr lang="en-US" i="1" dirty="0"/>
              <a:t>round</a:t>
            </a:r>
            <a:r>
              <a:rPr lang="en-US" dirty="0"/>
              <a:t> function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round(12374/621)</a:t>
            </a:r>
          </a:p>
          <a:p>
            <a:pPr marL="57150" indent="-285750">
              <a:buFont typeface="Arial"/>
              <a:buChar char="•"/>
            </a:pPr>
            <a:r>
              <a:rPr lang="en-US" dirty="0"/>
              <a:t>You can cast from a </a:t>
            </a:r>
            <a:r>
              <a:rPr lang="en-US" i="1" dirty="0"/>
              <a:t>string</a:t>
            </a:r>
            <a:r>
              <a:rPr lang="en-US" dirty="0"/>
              <a:t> to an </a:t>
            </a:r>
            <a:r>
              <a:rPr lang="en-US" i="1" dirty="0"/>
              <a:t>integer</a:t>
            </a:r>
            <a:br>
              <a:rPr lang="en-US" i="1" dirty="0"/>
            </a:br>
            <a:r>
              <a:rPr lang="en-US" i="1" dirty="0">
                <a:solidFill>
                  <a:srgbClr val="0087E4"/>
                </a:solidFill>
              </a:rPr>
              <a:t>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int(‘1’)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7883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Basic Data Types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Printing with numbers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print(4 / 2)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Printing with strings and numbers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print(‘4 % 2 =’, 4 % 2)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Printing with strings and numbers concatenated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print(‘4 % 2 = ’ + 4 % 2)</a:t>
            </a:r>
            <a:br>
              <a:rPr lang="en-US" dirty="0"/>
            </a:br>
            <a:r>
              <a:rPr lang="en-US" dirty="0"/>
              <a:t>- This will return an error!</a:t>
            </a:r>
            <a:br>
              <a:rPr lang="en-US" dirty="0"/>
            </a:br>
            <a:r>
              <a:rPr lang="en-US" dirty="0"/>
              <a:t>- You’re trying to add a </a:t>
            </a:r>
            <a:r>
              <a:rPr lang="en-US" dirty="0" err="1"/>
              <a:t>str</a:t>
            </a:r>
            <a:r>
              <a:rPr lang="en-US" dirty="0"/>
              <a:t> to an </a:t>
            </a:r>
            <a:r>
              <a:rPr lang="en-US" dirty="0" err="1"/>
              <a:t>int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Try casting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print(‘4 % 2 = ’ +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(4 % 2))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Printing with strings and </a:t>
            </a:r>
            <a:r>
              <a:rPr lang="en-US" dirty="0" err="1"/>
              <a:t>booleans</a:t>
            </a:r>
            <a:r>
              <a:rPr lang="en-US" dirty="0"/>
              <a:t> concatenated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print(‘Is 4 even? ’ +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(4 % 2 == 0))</a:t>
            </a:r>
          </a:p>
          <a:p>
            <a:pPr marL="228600" lvl="1" indent="0">
              <a:buNone/>
            </a:pPr>
            <a:endParaRPr lang="en-US" dirty="0">
              <a:solidFill>
                <a:srgbClr val="004685"/>
              </a:solidFill>
            </a:endParaRPr>
          </a:p>
          <a:p>
            <a:pPr marL="228600" lvl="1" indent="0">
              <a:buNone/>
            </a:pPr>
            <a:endParaRPr lang="en-US" dirty="0">
              <a:solidFill>
                <a:srgbClr val="0046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914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Client-Side vs. Server-Side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i="1" dirty="0"/>
              <a:t>Client-side </a:t>
            </a:r>
            <a:r>
              <a:rPr lang="en-US" dirty="0"/>
              <a:t>programs run on a </a:t>
            </a:r>
            <a:r>
              <a:rPr lang="en-US" i="1" dirty="0"/>
              <a:t>client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Client-side programming has mostly to do with a user’s interaction with a user interface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rgbClr val="7F7F7F"/>
                </a:solidFill>
              </a:rPr>
              <a:t>For example, a web page is a client-side program that runs in a web browser, the client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Common client-side programming languages are: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HTML, CSS, and JavaScript</a:t>
            </a:r>
          </a:p>
          <a:p>
            <a:pPr marL="285750" indent="-285750">
              <a:buFont typeface="Arial"/>
              <a:buChar char="•"/>
            </a:pPr>
            <a:r>
              <a:rPr lang="en-US" i="1" dirty="0"/>
              <a:t>Server-side </a:t>
            </a:r>
            <a:r>
              <a:rPr lang="en-US" dirty="0"/>
              <a:t>programs run on a </a:t>
            </a:r>
            <a:r>
              <a:rPr lang="en-US" i="1" dirty="0"/>
              <a:t>server</a:t>
            </a:r>
            <a:r>
              <a:rPr lang="en-US" dirty="0"/>
              <a:t> (or computer)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Server-side programming has mostly to do with the interaction between a user interface and a program on a server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For example, a web page sends messages (or requests) to a program on a server and it processes user input and interacts with a database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Common server-side programming languages are: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Python, Java, PHP, and ASP.NET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23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What is Python?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Python was named after the TV show </a:t>
            </a:r>
            <a:r>
              <a:rPr lang="en-US" i="1" dirty="0"/>
              <a:t>Monty Python’s Flying Circus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Python is a </a:t>
            </a:r>
            <a:r>
              <a:rPr lang="en-US" i="1" dirty="0"/>
              <a:t>high-level programming </a:t>
            </a:r>
            <a:r>
              <a:rPr lang="en-US" dirty="0"/>
              <a:t>language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Provides abstraction from the details of the computer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rgbClr val="7F7F7F"/>
                </a:solidFill>
              </a:rPr>
              <a:t>Does most of the work in communicating with the computer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rgbClr val="7F7F7F"/>
                </a:solidFill>
              </a:rPr>
              <a:t>The code is intuitive and easy to understand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Python is an </a:t>
            </a:r>
            <a:r>
              <a:rPr lang="en-US" i="1" dirty="0"/>
              <a:t>object-oriented programming (OOP) </a:t>
            </a:r>
            <a:r>
              <a:rPr lang="en-US" dirty="0"/>
              <a:t>language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Organized around objects rather than “actions”</a:t>
            </a:r>
          </a:p>
          <a:p>
            <a:pPr lvl="1"/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91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What is Python?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Python is an </a:t>
            </a:r>
            <a:r>
              <a:rPr lang="en-US" i="1" dirty="0"/>
              <a:t>interpreted </a:t>
            </a:r>
            <a:r>
              <a:rPr lang="en-US" dirty="0"/>
              <a:t>programming language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Does not need to be </a:t>
            </a:r>
            <a:r>
              <a:rPr lang="en-US" i="1" dirty="0"/>
              <a:t>compiled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rgbClr val="7F7F7F"/>
                </a:solidFill>
              </a:rPr>
              <a:t>Does not need to be converted from one language to another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rgbClr val="7F7F7F"/>
                </a:solidFill>
              </a:rPr>
              <a:t>For example: Java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Is </a:t>
            </a:r>
            <a:r>
              <a:rPr lang="en-US" i="1" dirty="0"/>
              <a:t>interpreted</a:t>
            </a:r>
            <a:r>
              <a:rPr lang="en-US" dirty="0"/>
              <a:t> by a Python </a:t>
            </a:r>
            <a:r>
              <a:rPr lang="en-US" i="1" dirty="0"/>
              <a:t>interpreter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rgbClr val="7F7F7F"/>
                </a:solidFill>
              </a:rPr>
              <a:t>It’s small and can run on any kind of computer!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This means that sometimes it’s difficult to </a:t>
            </a:r>
            <a:r>
              <a:rPr lang="en-US" i="1" dirty="0"/>
              <a:t>debug</a:t>
            </a:r>
            <a:r>
              <a:rPr lang="en-US" dirty="0"/>
              <a:t> your Python programs</a:t>
            </a:r>
          </a:p>
          <a:p>
            <a:pPr marL="1200150" lvl="2" indent="-285750">
              <a:buFont typeface="Arial"/>
              <a:buChar char="•"/>
            </a:pPr>
            <a:r>
              <a:rPr lang="en-US" sz="2000" dirty="0">
                <a:solidFill>
                  <a:srgbClr val="7F7F7F"/>
                </a:solidFill>
              </a:rPr>
              <a:t>Do not make the mistake of typing out large chunks of code and not testing it at all</a:t>
            </a:r>
          </a:p>
          <a:p>
            <a:pPr marL="1200150" lvl="2" indent="-285750">
              <a:buFont typeface="Arial"/>
              <a:buChar char="•"/>
            </a:pPr>
            <a:endParaRPr lang="en-US" sz="2000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04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Why Python?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Python is an </a:t>
            </a:r>
            <a:r>
              <a:rPr lang="en-US" i="1" dirty="0"/>
              <a:t>open source </a:t>
            </a:r>
            <a:r>
              <a:rPr lang="en-US" dirty="0"/>
              <a:t>programming language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It’s free!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Python is </a:t>
            </a:r>
            <a:r>
              <a:rPr lang="en-US" i="1" dirty="0"/>
              <a:t>powerful</a:t>
            </a:r>
            <a:r>
              <a:rPr lang="en-US" dirty="0"/>
              <a:t>, </a:t>
            </a:r>
            <a:r>
              <a:rPr lang="en-US" i="1" dirty="0"/>
              <a:t>flexible</a:t>
            </a:r>
            <a:r>
              <a:rPr lang="en-US" dirty="0"/>
              <a:t>, and </a:t>
            </a:r>
            <a:r>
              <a:rPr lang="en-US" i="1" dirty="0"/>
              <a:t>intuitive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There are many Python libraries and resources available online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Closely resembles the English language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Python is </a:t>
            </a:r>
            <a:r>
              <a:rPr lang="en-US" i="1" dirty="0"/>
              <a:t>good for beginners </a:t>
            </a:r>
            <a:r>
              <a:rPr lang="en-US" dirty="0"/>
              <a:t>and a </a:t>
            </a:r>
            <a:r>
              <a:rPr lang="en-US" i="1" dirty="0"/>
              <a:t>great foundation </a:t>
            </a:r>
            <a:r>
              <a:rPr lang="en-US" dirty="0"/>
              <a:t>for other languages!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Python can be used for: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Artificial intelligence/machine learning/natural language processing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Web development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Data analysis &amp; visualization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Game programming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Desktop GUIs</a:t>
            </a:r>
            <a:endParaRPr lang="en-US" i="1" dirty="0"/>
          </a:p>
          <a:p>
            <a:pPr marL="742950" lvl="1" indent="-285750">
              <a:buFontTx/>
              <a:buChar char="-"/>
            </a:pPr>
            <a:r>
              <a:rPr lang="en-US" i="1" dirty="0"/>
              <a:t>Many other purposes!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169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C9348E-E7E2-BD40-AEA6-9484F3593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415" y="2908763"/>
            <a:ext cx="10263170" cy="734849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Configuring Python &amp; Tools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44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z="3000" dirty="0"/>
              <a:t>Download/Installing Python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We will be using </a:t>
            </a:r>
            <a:r>
              <a:rPr lang="en-US" dirty="0">
                <a:solidFill>
                  <a:srgbClr val="0087E4"/>
                </a:solidFill>
              </a:rPr>
              <a:t>Python 3</a:t>
            </a:r>
            <a:r>
              <a:rPr lang="en-US" dirty="0"/>
              <a:t> in this course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If you already have Python 2 installed, please upgrade to Python 3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To download and install Python, go here: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https://www.python.org/downloads/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(Download the latest version)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This download/install comes bundled with </a:t>
            </a:r>
            <a:r>
              <a:rPr lang="en-US" dirty="0">
                <a:solidFill>
                  <a:srgbClr val="0087E4"/>
                </a:solidFill>
              </a:rPr>
              <a:t>IDLE (Python’s Integrated Development and Learning Environment)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Includes an interactive Python </a:t>
            </a:r>
            <a:r>
              <a:rPr lang="en-US" i="1" dirty="0">
                <a:solidFill>
                  <a:srgbClr val="004685"/>
                </a:solidFill>
              </a:rPr>
              <a:t>interpreter</a:t>
            </a:r>
            <a:r>
              <a:rPr lang="en-US" dirty="0">
                <a:solidFill>
                  <a:srgbClr val="004685"/>
                </a:solidFill>
              </a:rPr>
              <a:t> and </a:t>
            </a:r>
            <a:r>
              <a:rPr lang="en-US" i="1" dirty="0">
                <a:solidFill>
                  <a:srgbClr val="004685"/>
                </a:solidFill>
              </a:rPr>
              <a:t>script editor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We’ll eventually be using IDLE to write and run Python </a:t>
            </a:r>
            <a:r>
              <a:rPr lang="en-US" i="1" dirty="0">
                <a:solidFill>
                  <a:srgbClr val="004685"/>
                </a:solidFill>
              </a:rPr>
              <a:t>scripts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rgbClr val="0046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05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Jupyter Notebook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For the first lecture, we’ll use </a:t>
            </a:r>
            <a:r>
              <a:rPr lang="en-US" dirty="0">
                <a:solidFill>
                  <a:srgbClr val="0087E4"/>
                </a:solidFill>
              </a:rPr>
              <a:t>Jupyter Notebook </a:t>
            </a:r>
            <a:r>
              <a:rPr lang="en-US" dirty="0"/>
              <a:t>to write and run Python code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0087E4"/>
                </a:solidFill>
              </a:rPr>
              <a:t>Jupyter Notebook </a:t>
            </a:r>
            <a:r>
              <a:rPr lang="en-US" dirty="0"/>
              <a:t>runs in a browser on your computer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Includes interactive Python </a:t>
            </a:r>
            <a:r>
              <a:rPr lang="en-US" i="1" dirty="0">
                <a:solidFill>
                  <a:srgbClr val="004685"/>
                </a:solidFill>
              </a:rPr>
              <a:t>interpreter</a:t>
            </a:r>
            <a:r>
              <a:rPr lang="en-US" dirty="0">
                <a:solidFill>
                  <a:srgbClr val="004685"/>
                </a:solidFill>
              </a:rPr>
              <a:t> and </a:t>
            </a:r>
            <a:r>
              <a:rPr lang="en-US" i="1" dirty="0">
                <a:solidFill>
                  <a:srgbClr val="004685"/>
                </a:solidFill>
              </a:rPr>
              <a:t>script editor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To install, download Anaconda, a data science platform.  This will install Python and Jupyter Notebook all at once: </a:t>
            </a:r>
            <a:r>
              <a:rPr lang="en-US" dirty="0">
                <a:solidFill>
                  <a:srgbClr val="004685"/>
                </a:solidFill>
                <a:hlinkClick r:id="rId2"/>
              </a:rPr>
              <a:t>https://www.anaconda.com/products/individual</a:t>
            </a:r>
            <a:r>
              <a:rPr lang="en-US" dirty="0">
                <a:solidFill>
                  <a:srgbClr val="004685"/>
                </a:solidFill>
              </a:rPr>
              <a:t> (Download the latest version)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To run, open Terminal on Mac or Command Prompt on Windows and run:</a:t>
            </a:r>
            <a:r>
              <a:rPr lang="en-US" dirty="0"/>
              <a:t>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Or launch from the Anaconda Navigator </a:t>
            </a:r>
          </a:p>
          <a:p>
            <a:pPr>
              <a:buFontTx/>
              <a:buChar char="•"/>
            </a:pPr>
            <a:endParaRPr lang="en-US" dirty="0"/>
          </a:p>
          <a:p>
            <a:pPr marL="228600" lvl="1"/>
            <a:endParaRPr lang="en-US" dirty="0">
              <a:solidFill>
                <a:srgbClr val="004685"/>
              </a:solidFill>
            </a:endParaRPr>
          </a:p>
          <a:p>
            <a:pPr lvl="1"/>
            <a:endParaRPr lang="en-US" dirty="0">
              <a:solidFill>
                <a:srgbClr val="004685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>
              <a:buFontTx/>
              <a:buChar char="•"/>
            </a:pPr>
            <a:endParaRPr lang="en-US" dirty="0"/>
          </a:p>
          <a:p>
            <a:pPr marL="228600" lvl="1" indent="0">
              <a:buNone/>
            </a:pPr>
            <a:endParaRPr lang="en-US" dirty="0">
              <a:solidFill>
                <a:srgbClr val="004685"/>
              </a:solidFill>
            </a:endParaRPr>
          </a:p>
          <a:p>
            <a:pPr lvl="1"/>
            <a:endParaRPr lang="en-US" dirty="0">
              <a:solidFill>
                <a:srgbClr val="0046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001251" y="5344003"/>
            <a:ext cx="77724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For reference: </a:t>
            </a:r>
            <a:r>
              <a:rPr lang="en-US" dirty="0">
                <a:solidFill>
                  <a:srgbClr val="004685"/>
                </a:solidFill>
                <a:hlinkClick r:id="rId3"/>
              </a:rPr>
              <a:t>http://jupyter.org/install.html</a:t>
            </a:r>
            <a:r>
              <a:rPr lang="en-US" dirty="0">
                <a:solidFill>
                  <a:srgbClr val="004685"/>
                </a:solidFill>
              </a:rPr>
              <a:t> 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26F59C-BAE6-DA45-BA8B-5C7019AD44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721" y="3716324"/>
            <a:ext cx="1400181" cy="1575204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89855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1716</TotalTime>
  <Words>1861</Words>
  <Application>Microsoft Macintosh PowerPoint</Application>
  <PresentationFormat>Widescreen</PresentationFormat>
  <Paragraphs>174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Arial</vt:lpstr>
      <vt:lpstr>Consolas</vt:lpstr>
      <vt:lpstr>Open Sans</vt:lpstr>
      <vt:lpstr>Helvetica</vt:lpstr>
      <vt:lpstr>Office Theme</vt:lpstr>
      <vt:lpstr>PowerPoint Presentation</vt:lpstr>
      <vt:lpstr>What is Programming?</vt:lpstr>
      <vt:lpstr>Client-Side vs. Server-Side Programming</vt:lpstr>
      <vt:lpstr>What is Python?</vt:lpstr>
      <vt:lpstr>What is Python?</vt:lpstr>
      <vt:lpstr>Why Python?</vt:lpstr>
      <vt:lpstr>Configuring Python &amp; Tools</vt:lpstr>
      <vt:lpstr>Download/Installing Python</vt:lpstr>
      <vt:lpstr>Jupyter Notebook</vt:lpstr>
      <vt:lpstr>Using Jupyter Notebook – Keyboard Shortcuts </vt:lpstr>
      <vt:lpstr>Using Jupyter Notebook – Exporting a Python Script</vt:lpstr>
      <vt:lpstr>Python Help – Other Tools</vt:lpstr>
      <vt:lpstr>Python Help – Language Resources</vt:lpstr>
      <vt:lpstr>Python Language</vt:lpstr>
      <vt:lpstr>How Do I Write Python?</vt:lpstr>
      <vt:lpstr>Basic Data Types</vt:lpstr>
      <vt:lpstr>Basic Data Types</vt:lpstr>
      <vt:lpstr>Basic Data Types - Arithmetic Operators</vt:lpstr>
      <vt:lpstr>Basic Data Types - Division</vt:lpstr>
      <vt:lpstr>Basic Data Types</vt:lpstr>
      <vt:lpstr>Basic Data Types - Comparison Operators</vt:lpstr>
      <vt:lpstr>Basic Data Types</vt:lpstr>
      <vt:lpstr>Basic Data Types</vt:lpstr>
      <vt:lpstr>Basic Data Types</vt:lpstr>
      <vt:lpstr>Basic Data Types - Casting</vt:lpstr>
      <vt:lpstr>Basic Data Types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Krakowsky, Brandon L</cp:lastModifiedBy>
  <cp:revision>77</cp:revision>
  <dcterms:created xsi:type="dcterms:W3CDTF">2020-01-21T23:14:53Z</dcterms:created>
  <dcterms:modified xsi:type="dcterms:W3CDTF">2020-12-17T21:46:18Z</dcterms:modified>
</cp:coreProperties>
</file>

<file path=docProps/thumbnail.jpeg>
</file>